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3" d="100"/>
          <a:sy n="103" d="100"/>
        </p:scale>
        <p:origin x="-36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theme" Target="theme/theme1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C0ED3-CCBA-1A45-B851-6A1381FD782C}" type="datetimeFigureOut">
              <a:rPr lang="en-US" smtClean="0"/>
              <a:t>4/13/12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eaLnBrk="1" latinLnBrk="0" hangingPunct="1"/>
            <a:fld id="{8C592886-E571-45D5-8B56-343DC94F8FA6}" type="slidenum">
              <a:rPr kumimoji="0" lang="en-US" smtClean="0"/>
              <a:pPr algn="r" eaLnBrk="1" latinLnBrk="0" hangingPunct="1"/>
              <a:t>‹#›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C0ED3-CCBA-1A45-B851-6A1381FD782C}" type="datetimeFigureOut">
              <a:rPr lang="en-US" smtClean="0"/>
              <a:t>4/13/12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82E78-4720-164D-B454-629452D165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C0ED3-CCBA-1A45-B851-6A1381FD782C}" type="datetimeFigureOut">
              <a:rPr lang="en-US" smtClean="0"/>
              <a:t>4/13/12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82E78-4720-164D-B454-629452D165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C0ED3-CCBA-1A45-B851-6A1381FD782C}" type="datetimeFigureOut">
              <a:rPr lang="en-US" smtClean="0"/>
              <a:t>4/13/12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82E78-4720-164D-B454-629452D165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C0ED3-CCBA-1A45-B851-6A1381FD782C}" type="datetimeFigureOut">
              <a:rPr lang="en-US" smtClean="0"/>
              <a:t>4/13/12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82E78-4720-164D-B454-629452D165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C0ED3-CCBA-1A45-B851-6A1381FD782C}" type="datetimeFigureOut">
              <a:rPr lang="en-US" smtClean="0"/>
              <a:t>4/13/12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82E78-4720-164D-B454-629452D165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C0ED3-CCBA-1A45-B851-6A1381FD782C}" type="datetimeFigureOut">
              <a:rPr lang="en-US" smtClean="0"/>
              <a:t>4/13/12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82E78-4720-164D-B454-629452D165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C0ED3-CCBA-1A45-B851-6A1381FD782C}" type="datetimeFigureOut">
              <a:rPr lang="en-US" smtClean="0"/>
              <a:t>4/13/12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82E78-4720-164D-B454-629452D165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C0ED3-CCBA-1A45-B851-6A1381FD782C}" type="datetimeFigureOut">
              <a:rPr lang="en-US" smtClean="0"/>
              <a:t>4/13/12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82E78-4720-164D-B454-629452D165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C0ED3-CCBA-1A45-B851-6A1381FD782C}" type="datetimeFigureOut">
              <a:rPr lang="en-US" smtClean="0"/>
              <a:t>4/13/12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82E78-4720-164D-B454-629452D165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C0ED3-CCBA-1A45-B851-6A1381FD782C}" type="datetimeFigureOut">
              <a:rPr lang="en-US" smtClean="0"/>
              <a:t>4/13/12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82E78-4720-164D-B454-629452D165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6C0ED3-CCBA-1A45-B851-6A1381FD782C}" type="datetimeFigureOut">
              <a:rPr lang="en-US" smtClean="0"/>
              <a:t>4/13/12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682E78-4720-164D-B454-629452D165E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3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3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u="sng" dirty="0" smtClean="0">
                <a:latin typeface="Times New Roman"/>
                <a:cs typeface="Times New Roman"/>
              </a:rPr>
              <a:t>CHAPTER 45</a:t>
            </a:r>
            <a:r>
              <a:rPr lang="en-US" sz="2000" u="sng" dirty="0" smtClean="0">
                <a:latin typeface="Times New Roman"/>
                <a:cs typeface="Times New Roman"/>
                <a:sym typeface="Wingdings"/>
              </a:rPr>
              <a:t> HORMONES &amp; ENDOCRINE SYSTEM</a:t>
            </a:r>
            <a:endParaRPr lang="en-US" sz="2000" u="sng" dirty="0">
              <a:latin typeface="Times New Roman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00110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>
                <a:latin typeface="Times New Roman"/>
                <a:cs typeface="Times New Roman"/>
              </a:rPr>
              <a:t>Long Distance Regulators</a:t>
            </a:r>
            <a:endParaRPr lang="en-US" sz="2000" dirty="0" smtClean="0">
              <a:latin typeface="Times New Roman"/>
              <a:cs typeface="Times New Roman"/>
            </a:endParaRPr>
          </a:p>
          <a:p>
            <a:r>
              <a:rPr lang="en-US" sz="2000" dirty="0" smtClean="0">
                <a:latin typeface="Times New Roman"/>
                <a:cs typeface="Times New Roman"/>
              </a:rPr>
              <a:t>I.  Endocrine system</a:t>
            </a:r>
          </a:p>
          <a:p>
            <a:pPr>
              <a:tabLst>
                <a:tab pos="284163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A.  </a:t>
            </a:r>
            <a:r>
              <a:rPr lang="en-US" sz="2000" dirty="0" err="1" smtClean="0">
                <a:latin typeface="Times New Roman"/>
                <a:cs typeface="Times New Roman"/>
              </a:rPr>
              <a:t>Hormones</a:t>
            </a:r>
            <a:r>
              <a:rPr lang="en-US" sz="2000" dirty="0" err="1" smtClean="0">
                <a:latin typeface="Times New Roman"/>
                <a:cs typeface="Times New Roman"/>
                <a:sym typeface="Wingdings"/>
              </a:rPr>
              <a:t></a:t>
            </a: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 Blood/</a:t>
            </a:r>
            <a:r>
              <a:rPr lang="en-US" sz="2000" dirty="0" err="1" smtClean="0">
                <a:latin typeface="Times New Roman"/>
                <a:cs typeface="Times New Roman"/>
                <a:sym typeface="Wingdings"/>
              </a:rPr>
              <a:t>Hemolymph</a:t>
            </a:r>
            <a:endParaRPr lang="en-US" sz="2000" dirty="0" smtClean="0">
              <a:latin typeface="Times New Roman"/>
              <a:cs typeface="Times New Roman"/>
              <a:sym typeface="Wingdings"/>
            </a:endParaRPr>
          </a:p>
          <a:p>
            <a:pPr>
              <a:tabLst>
                <a:tab pos="284163" algn="l"/>
              </a:tabLst>
            </a:pP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II.  Nervous system</a:t>
            </a:r>
          </a:p>
          <a:p>
            <a:pPr>
              <a:tabLst>
                <a:tab pos="284163" algn="l"/>
              </a:tabLst>
            </a:pP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	A.  Neurons</a:t>
            </a:r>
            <a:endParaRPr lang="en-US" sz="2000" dirty="0">
              <a:latin typeface="Times New Roman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031326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>
                <a:latin typeface="Times New Roman"/>
                <a:cs typeface="Times New Roman"/>
              </a:rPr>
              <a:t>Signaling molecules</a:t>
            </a:r>
            <a:endParaRPr lang="en-US" sz="2000" dirty="0" smtClean="0">
              <a:latin typeface="Times New Roman"/>
              <a:cs typeface="Times New Roman"/>
            </a:endParaRPr>
          </a:p>
          <a:p>
            <a:r>
              <a:rPr lang="en-US" sz="2000" dirty="0" smtClean="0">
                <a:latin typeface="Times New Roman"/>
                <a:cs typeface="Times New Roman"/>
              </a:rPr>
              <a:t>I.  Types of signaling</a:t>
            </a:r>
          </a:p>
          <a:p>
            <a:pPr>
              <a:tabLst>
                <a:tab pos="284163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A.  Endocrine signaling</a:t>
            </a:r>
          </a:p>
          <a:p>
            <a:pPr>
              <a:tabLst>
                <a:tab pos="284163" algn="l"/>
                <a:tab pos="623888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1.  Blood </a:t>
            </a:r>
            <a:r>
              <a:rPr lang="en-US" sz="2000" dirty="0" err="1" smtClean="0">
                <a:latin typeface="Times New Roman"/>
                <a:cs typeface="Times New Roman"/>
              </a:rPr>
              <a:t>stream</a:t>
            </a:r>
            <a:r>
              <a:rPr lang="en-US" sz="2000" dirty="0" err="1" smtClean="0">
                <a:latin typeface="Times New Roman"/>
                <a:cs typeface="Times New Roman"/>
                <a:sym typeface="Wingdings"/>
              </a:rPr>
              <a:t></a:t>
            </a: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 Target any cell in body</a:t>
            </a:r>
            <a:endParaRPr lang="en-US" sz="2000" dirty="0">
              <a:latin typeface="Times New Roman"/>
              <a:cs typeface="Times New Roman"/>
            </a:endParaRPr>
          </a:p>
        </p:txBody>
      </p:sp>
      <p:pic>
        <p:nvPicPr>
          <p:cNvPr id="8" name="Picture 7" descr="45_02-IntercellCommun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6376" y="400110"/>
            <a:ext cx="3357624" cy="645789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3354765"/>
            <a:ext cx="5786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84163" algn="l"/>
                <a:tab pos="623888" algn="l"/>
              </a:tabLst>
            </a:pPr>
            <a:r>
              <a:rPr lang="en-US" dirty="0" smtClean="0"/>
              <a:t>	</a:t>
            </a:r>
            <a:r>
              <a:rPr lang="en-US" sz="2000" dirty="0" smtClean="0">
                <a:latin typeface="Times New Roman"/>
                <a:cs typeface="Times New Roman"/>
              </a:rPr>
              <a:t>B.  Paracrine signaling</a:t>
            </a:r>
          </a:p>
          <a:p>
            <a:pPr>
              <a:tabLst>
                <a:tab pos="284163" algn="l"/>
                <a:tab pos="623888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1.  Diffuse </a:t>
            </a:r>
            <a:r>
              <a:rPr lang="en-US" sz="2000" dirty="0" err="1" smtClean="0">
                <a:latin typeface="Times New Roman"/>
                <a:cs typeface="Times New Roman"/>
              </a:rPr>
              <a:t>locally</a:t>
            </a:r>
            <a:r>
              <a:rPr lang="en-US" sz="2000" dirty="0" err="1" smtClean="0">
                <a:latin typeface="Times New Roman"/>
                <a:cs typeface="Times New Roman"/>
                <a:sym typeface="Wingdings"/>
              </a:rPr>
              <a:t></a:t>
            </a: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 affect local cells only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4062651"/>
            <a:ext cx="5786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84163" algn="l"/>
                <a:tab pos="623888" algn="l"/>
              </a:tabLst>
            </a:pPr>
            <a:r>
              <a:rPr lang="en-US" dirty="0" smtClean="0"/>
              <a:t>	</a:t>
            </a:r>
            <a:r>
              <a:rPr lang="en-US" sz="2000" dirty="0" smtClean="0">
                <a:latin typeface="Times New Roman"/>
                <a:cs typeface="Times New Roman"/>
              </a:rPr>
              <a:t>C.  </a:t>
            </a:r>
            <a:r>
              <a:rPr lang="en-US" sz="2000" dirty="0" err="1" smtClean="0">
                <a:latin typeface="Times New Roman"/>
                <a:cs typeface="Times New Roman"/>
              </a:rPr>
              <a:t>Autocrine</a:t>
            </a:r>
            <a:r>
              <a:rPr lang="en-US" sz="2000" dirty="0" smtClean="0">
                <a:latin typeface="Times New Roman"/>
                <a:cs typeface="Times New Roman"/>
              </a:rPr>
              <a:t> signaling</a:t>
            </a:r>
          </a:p>
          <a:p>
            <a:pPr>
              <a:tabLst>
                <a:tab pos="284163" algn="l"/>
                <a:tab pos="623888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1.  Local regulators that affect cells that release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4770537"/>
            <a:ext cx="5786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84163" algn="l"/>
                <a:tab pos="623888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D.  Synaptic signaling</a:t>
            </a:r>
          </a:p>
          <a:p>
            <a:pPr>
              <a:tabLst>
                <a:tab pos="284163" algn="l"/>
                <a:tab pos="623888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1.  Short distance</a:t>
            </a:r>
            <a:endParaRPr lang="en-US" sz="2000" dirty="0">
              <a:latin typeface="Times New Roman"/>
              <a:cs typeface="Times New Roman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478423"/>
            <a:ext cx="5786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84163" algn="l"/>
                <a:tab pos="623888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E.  </a:t>
            </a:r>
            <a:r>
              <a:rPr lang="en-US" sz="2000" dirty="0" err="1" smtClean="0">
                <a:latin typeface="Times New Roman"/>
                <a:cs typeface="Times New Roman"/>
              </a:rPr>
              <a:t>Neroendocrine</a:t>
            </a:r>
            <a:endParaRPr lang="en-US" sz="2000" dirty="0" smtClean="0">
              <a:latin typeface="Times New Roman"/>
              <a:cs typeface="Times New Roman"/>
            </a:endParaRPr>
          </a:p>
          <a:p>
            <a:pPr>
              <a:tabLst>
                <a:tab pos="284163" algn="l"/>
                <a:tab pos="623888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1.  Blood </a:t>
            </a:r>
            <a:r>
              <a:rPr lang="en-US" sz="2000" dirty="0" err="1" smtClean="0">
                <a:latin typeface="Times New Roman"/>
                <a:cs typeface="Times New Roman"/>
              </a:rPr>
              <a:t>stream</a:t>
            </a:r>
            <a:r>
              <a:rPr lang="en-US" sz="2000" dirty="0" err="1" smtClean="0">
                <a:latin typeface="Times New Roman"/>
                <a:cs typeface="Times New Roman"/>
                <a:sym typeface="Wingdings"/>
              </a:rPr>
              <a:t></a:t>
            </a: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 Target any cell in body</a:t>
            </a:r>
            <a:endParaRPr lang="en-US" sz="20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/>
                <a:cs typeface="Times New Roman"/>
              </a:rPr>
              <a:t>II.  Classes of </a:t>
            </a:r>
            <a:r>
              <a:rPr lang="en-US" sz="2000" dirty="0" err="1" smtClean="0">
                <a:latin typeface="Times New Roman"/>
                <a:cs typeface="Times New Roman"/>
              </a:rPr>
              <a:t>hormomes</a:t>
            </a:r>
            <a:endParaRPr lang="en-US" sz="2000" dirty="0" smtClean="0">
              <a:latin typeface="Times New Roman"/>
              <a:cs typeface="Times New Roman"/>
            </a:endParaRPr>
          </a:p>
          <a:p>
            <a:pPr>
              <a:tabLst>
                <a:tab pos="339725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A.  H</a:t>
            </a:r>
            <a:r>
              <a:rPr lang="en-US" sz="2000" baseline="-25000" dirty="0" smtClean="0">
                <a:latin typeface="Times New Roman"/>
                <a:cs typeface="Times New Roman"/>
              </a:rPr>
              <a:t>2</a:t>
            </a:r>
            <a:r>
              <a:rPr lang="en-US" sz="2000" dirty="0" smtClean="0">
                <a:latin typeface="Times New Roman"/>
                <a:cs typeface="Times New Roman"/>
              </a:rPr>
              <a:t>O soluble</a:t>
            </a:r>
          </a:p>
          <a:p>
            <a:pPr>
              <a:tabLst>
                <a:tab pos="339725" algn="l"/>
                <a:tab pos="681038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1.  Polypeptides</a:t>
            </a:r>
          </a:p>
          <a:p>
            <a:pPr>
              <a:tabLst>
                <a:tab pos="339725" algn="l"/>
                <a:tab pos="681038" algn="l"/>
                <a:tab pos="974725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	a.  Proteins/peptides</a:t>
            </a:r>
          </a:p>
          <a:p>
            <a:pPr>
              <a:tabLst>
                <a:tab pos="339725" algn="l"/>
                <a:tab pos="681038" algn="l"/>
                <a:tab pos="974725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2.  Amines</a:t>
            </a:r>
          </a:p>
          <a:p>
            <a:pPr>
              <a:tabLst>
                <a:tab pos="339725" algn="l"/>
                <a:tab pos="681038" algn="l"/>
                <a:tab pos="974725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	a.  Amino Acids</a:t>
            </a:r>
          </a:p>
          <a:p>
            <a:pPr>
              <a:tabLst>
                <a:tab pos="339725" algn="l"/>
                <a:tab pos="681038" algn="l"/>
                <a:tab pos="974725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B.  Lipid soluble</a:t>
            </a:r>
          </a:p>
          <a:p>
            <a:pPr>
              <a:tabLst>
                <a:tab pos="339725" algn="l"/>
                <a:tab pos="681038" algn="l"/>
                <a:tab pos="974725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1.  Steroids</a:t>
            </a:r>
          </a:p>
          <a:p>
            <a:pPr>
              <a:tabLst>
                <a:tab pos="339725" algn="l"/>
                <a:tab pos="681038" algn="l"/>
                <a:tab pos="974725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	a.  Lipids</a:t>
            </a:r>
            <a:endParaRPr lang="en-US" sz="2000" dirty="0">
              <a:latin typeface="Times New Roman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2862322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/>
                <a:cs typeface="Times New Roman"/>
              </a:rPr>
              <a:t>III.  Cellular response pathways</a:t>
            </a:r>
          </a:p>
          <a:p>
            <a:pPr>
              <a:tabLst>
                <a:tab pos="396875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A.  Water soluble hormones</a:t>
            </a:r>
          </a:p>
          <a:p>
            <a:pPr>
              <a:tabLst>
                <a:tab pos="396875" algn="l"/>
                <a:tab pos="747713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1.  Signal transduction pathways</a:t>
            </a:r>
            <a:endParaRPr lang="en-US" sz="2000" dirty="0">
              <a:latin typeface="Times New Roman"/>
              <a:cs typeface="Times New Roman"/>
            </a:endParaRPr>
          </a:p>
        </p:txBody>
      </p:sp>
      <p:pic>
        <p:nvPicPr>
          <p:cNvPr id="4" name="Picture 3" descr="45_06CellSurfSigTrans_2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667" y="1"/>
            <a:ext cx="3746334" cy="32188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3877985"/>
            <a:ext cx="50160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747713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2.  Travel freely through bloodstream</a:t>
            </a:r>
          </a:p>
          <a:p>
            <a:pPr>
              <a:tabLst>
                <a:tab pos="747713" algn="l"/>
                <a:tab pos="1031875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3.  Cannot enter directly through 			plasma membrane</a:t>
            </a:r>
            <a:endParaRPr lang="en-US" sz="2000" dirty="0">
              <a:latin typeface="Times New Roman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4893648"/>
            <a:ext cx="501608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39725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B.  Lipid soluble hormones</a:t>
            </a:r>
          </a:p>
          <a:p>
            <a:pPr>
              <a:tabLst>
                <a:tab pos="339725" algn="l"/>
                <a:tab pos="747713" algn="l"/>
                <a:tab pos="1031875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1.  Enter directly through plasma 				membrane</a:t>
            </a:r>
          </a:p>
          <a:p>
            <a:pPr>
              <a:tabLst>
                <a:tab pos="339725" algn="l"/>
                <a:tab pos="747713" algn="l"/>
                <a:tab pos="1031875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2.  Must attach to transport protein to 			travel through blood</a:t>
            </a:r>
            <a:endParaRPr lang="en-US" sz="2000" dirty="0">
              <a:latin typeface="Times New Roman"/>
              <a:cs typeface="Times New Roman"/>
            </a:endParaRPr>
          </a:p>
        </p:txBody>
      </p:sp>
      <p:pic>
        <p:nvPicPr>
          <p:cNvPr id="7" name="Picture 6" descr="45_07SteroidRegGeneEx_2-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6389" y="3322684"/>
            <a:ext cx="3227611" cy="3535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/>
                <a:cs typeface="Times New Roman"/>
              </a:rPr>
              <a:t>IV.  Multiple effects of hormones  </a:t>
            </a:r>
            <a:endParaRPr lang="en-US" sz="2000" dirty="0">
              <a:latin typeface="Times New Roman"/>
              <a:cs typeface="Times New Roman"/>
            </a:endParaRPr>
          </a:p>
        </p:txBody>
      </p:sp>
      <p:pic>
        <p:nvPicPr>
          <p:cNvPr id="3" name="Picture 2" descr="45_08HormoneDiffEffx_2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611" y="887739"/>
            <a:ext cx="6448380" cy="4171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>
                <a:latin typeface="Times New Roman"/>
                <a:cs typeface="Times New Roman"/>
              </a:rPr>
              <a:t>45.2</a:t>
            </a:r>
            <a:r>
              <a:rPr lang="en-US" sz="2000" u="sng" dirty="0" smtClean="0">
                <a:latin typeface="Times New Roman"/>
                <a:cs typeface="Times New Roman"/>
                <a:sym typeface="Wingdings"/>
              </a:rPr>
              <a:t> Negative feedback &amp; </a:t>
            </a:r>
            <a:r>
              <a:rPr lang="en-US" sz="2000" u="sng" dirty="0" err="1" smtClean="0">
                <a:latin typeface="Times New Roman"/>
                <a:cs typeface="Times New Roman"/>
                <a:sym typeface="Wingdings"/>
              </a:rPr>
              <a:t>antogonistic</a:t>
            </a:r>
            <a:r>
              <a:rPr lang="en-US" sz="2000" u="sng" dirty="0" smtClean="0">
                <a:latin typeface="Times New Roman"/>
                <a:cs typeface="Times New Roman"/>
                <a:sym typeface="Wingdings"/>
              </a:rPr>
              <a:t> hormone pairs</a:t>
            </a:r>
            <a:endParaRPr lang="en-US" sz="2000" u="sng" dirty="0">
              <a:latin typeface="Times New Roman"/>
              <a:cs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59073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/>
                <a:cs typeface="Times New Roman"/>
              </a:rPr>
              <a:t>I.  Simple hormone pathways</a:t>
            </a:r>
          </a:p>
          <a:p>
            <a:pPr>
              <a:tabLst>
                <a:tab pos="284163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A.  Negative feedback</a:t>
            </a:r>
            <a:endParaRPr lang="en-US" sz="2000" dirty="0">
              <a:latin typeface="Times New Roman"/>
              <a:cs typeface="Times New Roman"/>
            </a:endParaRPr>
          </a:p>
        </p:txBody>
      </p:sp>
      <p:pic>
        <p:nvPicPr>
          <p:cNvPr id="5" name="Picture 4" descr="45_11SimpleEndocPathway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3708" y="547533"/>
            <a:ext cx="4538871" cy="48390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54025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B.  </a:t>
            </a:r>
            <a:r>
              <a:rPr lang="en-US" sz="2000" dirty="0" err="1" smtClean="0">
                <a:latin typeface="Times New Roman"/>
                <a:cs typeface="Times New Roman"/>
              </a:rPr>
              <a:t>Example</a:t>
            </a:r>
            <a:r>
              <a:rPr lang="en-US" sz="2000" dirty="0" err="1" smtClean="0">
                <a:latin typeface="Times New Roman"/>
                <a:cs typeface="Times New Roman"/>
                <a:sym typeface="Wingdings"/>
              </a:rPr>
              <a:t></a:t>
            </a: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 Insulin &amp; glucagon: Control of blood glucose</a:t>
            </a:r>
          </a:p>
          <a:p>
            <a:pPr>
              <a:tabLst>
                <a:tab pos="454025" algn="l"/>
                <a:tab pos="804863" algn="l"/>
              </a:tabLst>
            </a:pP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		1.  </a:t>
            </a:r>
            <a:r>
              <a:rPr lang="en-US" sz="2000" dirty="0" err="1" smtClean="0">
                <a:latin typeface="Times New Roman"/>
                <a:cs typeface="Times New Roman"/>
                <a:sym typeface="Wingdings"/>
              </a:rPr>
              <a:t>Insulin</a:t>
            </a: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 decrease blood glucose levels</a:t>
            </a:r>
          </a:p>
          <a:p>
            <a:pPr>
              <a:tabLst>
                <a:tab pos="454025" algn="l"/>
                <a:tab pos="804863" algn="l"/>
                <a:tab pos="1089025" algn="l"/>
              </a:tabLst>
            </a:pP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			a.  </a:t>
            </a:r>
            <a:r>
              <a:rPr lang="en-US" sz="2000" dirty="0" err="1" smtClean="0">
                <a:latin typeface="Times New Roman"/>
                <a:cs typeface="Times New Roman"/>
                <a:sym typeface="Wingdings"/>
              </a:rPr>
              <a:t>Target</a:t>
            </a: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 body cells outside of brain</a:t>
            </a:r>
          </a:p>
          <a:p>
            <a:pPr>
              <a:tabLst>
                <a:tab pos="454025" algn="l"/>
                <a:tab pos="804863" algn="l"/>
                <a:tab pos="1089025" algn="l"/>
                <a:tab pos="1371600" algn="l"/>
              </a:tabLst>
            </a:pP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				1.  Increase uptake &amp; storage </a:t>
            </a:r>
          </a:p>
          <a:p>
            <a:pPr>
              <a:tabLst>
                <a:tab pos="454025" algn="l"/>
                <a:tab pos="804863" algn="l"/>
                <a:tab pos="1089025" algn="l"/>
                <a:tab pos="1371600" algn="l"/>
              </a:tabLst>
            </a:pP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				2.  decrease glycogen breakdown in liver</a:t>
            </a:r>
          </a:p>
        </p:txBody>
      </p:sp>
      <p:pic>
        <p:nvPicPr>
          <p:cNvPr id="3" name="Picture 2" descr="45_12InsulinGlucagon_2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286" y="2869076"/>
            <a:ext cx="5351647" cy="398892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163121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04863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2.  </a:t>
            </a:r>
            <a:r>
              <a:rPr lang="en-US" sz="2000" dirty="0" err="1" smtClean="0">
                <a:latin typeface="Times New Roman"/>
                <a:cs typeface="Times New Roman"/>
              </a:rPr>
              <a:t>Glucagon</a:t>
            </a:r>
            <a:r>
              <a:rPr lang="en-US" sz="2000" dirty="0" err="1" smtClean="0">
                <a:latin typeface="Times New Roman"/>
                <a:cs typeface="Times New Roman"/>
                <a:sym typeface="Wingdings"/>
              </a:rPr>
              <a:t></a:t>
            </a: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 Increase blood glucose levels</a:t>
            </a:r>
            <a:endParaRPr lang="en-US" sz="2000" dirty="0" smtClean="0">
              <a:latin typeface="Times New Roman"/>
              <a:cs typeface="Times New Roman"/>
            </a:endParaRPr>
          </a:p>
          <a:p>
            <a:pPr>
              <a:tabLst>
                <a:tab pos="804863" algn="l"/>
                <a:tab pos="1089025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a.  </a:t>
            </a:r>
            <a:r>
              <a:rPr lang="en-US" sz="2000" dirty="0" err="1" smtClean="0">
                <a:latin typeface="Times New Roman"/>
                <a:cs typeface="Times New Roman"/>
              </a:rPr>
              <a:t>Target</a:t>
            </a:r>
            <a:r>
              <a:rPr lang="en-US" sz="2000" dirty="0" err="1" smtClean="0">
                <a:latin typeface="Times New Roman"/>
                <a:cs typeface="Times New Roman"/>
                <a:sym typeface="Wingdings"/>
              </a:rPr>
              <a:t></a:t>
            </a: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 Liver cells</a:t>
            </a:r>
            <a:endParaRPr lang="en-US" sz="2000" dirty="0">
              <a:latin typeface="Times New Roman"/>
              <a:cs typeface="Times New Roman"/>
            </a:endParaRPr>
          </a:p>
        </p:txBody>
      </p:sp>
      <p:pic>
        <p:nvPicPr>
          <p:cNvPr id="5" name="Picture 4" descr="45_12InsulinGlucagon_4-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1021" y="2869077"/>
            <a:ext cx="6138826" cy="3988924"/>
          </a:xfrm>
          <a:prstGeom prst="rect">
            <a:avLst/>
          </a:prstGeom>
        </p:spPr>
      </p:pic>
      <p:pic>
        <p:nvPicPr>
          <p:cNvPr id="6" name="Picture 5" descr="45_12InsulinGlucagon_5-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6967" y="2395931"/>
            <a:ext cx="3439905" cy="43249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04863" algn="l"/>
                <a:tab pos="1089025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3.  Diabetes Mellitus</a:t>
            </a:r>
          </a:p>
          <a:p>
            <a:pPr>
              <a:tabLst>
                <a:tab pos="804863" algn="l"/>
                <a:tab pos="1089025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a.  Inability to control glucose homeostasis</a:t>
            </a:r>
          </a:p>
          <a:p>
            <a:pPr>
              <a:tabLst>
                <a:tab pos="804863" algn="l"/>
                <a:tab pos="1089025" algn="l"/>
                <a:tab pos="13716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	1.  Blood glucose levels increase</a:t>
            </a:r>
          </a:p>
          <a:p>
            <a:pPr>
              <a:tabLst>
                <a:tab pos="804863" algn="l"/>
                <a:tab pos="1089025" algn="l"/>
                <a:tab pos="13716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	2.  Body is incapable of removing glucose for blood</a:t>
            </a:r>
          </a:p>
          <a:p>
            <a:pPr>
              <a:tabLst>
                <a:tab pos="804863" algn="l"/>
                <a:tab pos="1089025" algn="l"/>
                <a:tab pos="1371600" algn="l"/>
                <a:tab pos="1655763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		a.  Lack insulin </a:t>
            </a:r>
            <a:r>
              <a:rPr lang="en-US" sz="2000" dirty="0" err="1" smtClean="0">
                <a:latin typeface="Times New Roman"/>
                <a:cs typeface="Times New Roman"/>
              </a:rPr>
              <a:t>production</a:t>
            </a:r>
            <a:r>
              <a:rPr lang="en-US" sz="2000" dirty="0" err="1" smtClean="0">
                <a:latin typeface="Times New Roman"/>
                <a:cs typeface="Times New Roman"/>
                <a:sym typeface="Wingdings"/>
              </a:rPr>
              <a:t></a:t>
            </a: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 Type I</a:t>
            </a:r>
          </a:p>
          <a:p>
            <a:pPr>
              <a:tabLst>
                <a:tab pos="804863" algn="l"/>
                <a:tab pos="1089025" algn="l"/>
                <a:tab pos="1371600" algn="l"/>
                <a:tab pos="1655763" algn="l"/>
              </a:tabLst>
            </a:pP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				</a:t>
            </a:r>
            <a:r>
              <a:rPr lang="en-US" sz="2000" dirty="0" err="1" smtClean="0">
                <a:latin typeface="Times New Roman"/>
                <a:cs typeface="Times New Roman"/>
                <a:sym typeface="Wingdings"/>
              </a:rPr>
              <a:t>b</a:t>
            </a: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.  Decreases response to </a:t>
            </a:r>
            <a:r>
              <a:rPr lang="en-US" sz="2000" dirty="0" err="1" smtClean="0">
                <a:latin typeface="Times New Roman"/>
                <a:cs typeface="Times New Roman"/>
                <a:sym typeface="Wingdings"/>
              </a:rPr>
              <a:t>insulinType</a:t>
            </a: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 II</a:t>
            </a:r>
            <a:endParaRPr lang="en-US" sz="2000" dirty="0">
              <a:latin typeface="Times New Roman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938992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089025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</a:t>
            </a:r>
            <a:r>
              <a:rPr lang="en-US" sz="2000" dirty="0" err="1" smtClean="0">
                <a:latin typeface="Times New Roman"/>
                <a:cs typeface="Times New Roman"/>
              </a:rPr>
              <a:t>b</a:t>
            </a:r>
            <a:r>
              <a:rPr lang="en-US" sz="2000" dirty="0" smtClean="0">
                <a:latin typeface="Times New Roman"/>
                <a:cs typeface="Times New Roman"/>
              </a:rPr>
              <a:t>.  Type I (insulin-</a:t>
            </a:r>
            <a:r>
              <a:rPr lang="en-US" sz="2000" dirty="0" err="1" smtClean="0">
                <a:latin typeface="Times New Roman"/>
                <a:cs typeface="Times New Roman"/>
              </a:rPr>
              <a:t>dependant)</a:t>
            </a:r>
            <a:r>
              <a:rPr lang="en-US" sz="2000" dirty="0" err="1" smtClean="0">
                <a:latin typeface="Times New Roman"/>
                <a:cs typeface="Times New Roman"/>
                <a:sym typeface="Wingdings"/>
              </a:rPr>
              <a:t></a:t>
            </a: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 inherited</a:t>
            </a:r>
          </a:p>
          <a:p>
            <a:pPr>
              <a:tabLst>
                <a:tab pos="1089025" algn="l"/>
                <a:tab pos="1371600" algn="l"/>
              </a:tabLst>
            </a:pP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		1.  “Juvenile” diabetes</a:t>
            </a:r>
          </a:p>
          <a:p>
            <a:pPr>
              <a:tabLst>
                <a:tab pos="1089025" algn="l"/>
                <a:tab pos="1371600" algn="l"/>
              </a:tabLst>
            </a:pP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		2.  Autoimmune disorder</a:t>
            </a:r>
          </a:p>
          <a:p>
            <a:pPr>
              <a:tabLst>
                <a:tab pos="1089025" algn="l"/>
                <a:tab pos="1371600" algn="l"/>
                <a:tab pos="1655763" algn="l"/>
              </a:tabLst>
            </a:pP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			a.  Immune system destroys beta cells of </a:t>
            </a:r>
            <a:r>
              <a:rPr lang="en-US" sz="2000" dirty="0" err="1" smtClean="0">
                <a:latin typeface="Times New Roman"/>
                <a:cs typeface="Times New Roman"/>
                <a:sym typeface="Wingdings"/>
              </a:rPr>
              <a:t>pancrease</a:t>
            </a:r>
            <a:endParaRPr lang="en-US" sz="2000" dirty="0" smtClean="0">
              <a:latin typeface="Times New Roman"/>
              <a:cs typeface="Times New Roman"/>
              <a:sym typeface="Wingdings"/>
            </a:endParaRPr>
          </a:p>
          <a:p>
            <a:pPr>
              <a:tabLst>
                <a:tab pos="1089025" algn="l"/>
                <a:tab pos="1371600" algn="l"/>
                <a:tab pos="1655763" algn="l"/>
                <a:tab pos="1938338" algn="l"/>
              </a:tabLst>
            </a:pP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				1.  Insulin not made</a:t>
            </a:r>
          </a:p>
          <a:p>
            <a:pPr>
              <a:tabLst>
                <a:tab pos="1089025" algn="l"/>
                <a:tab pos="1371600" algn="l"/>
                <a:tab pos="1655763" algn="l"/>
                <a:tab pos="1938338" algn="l"/>
              </a:tabLst>
            </a:pP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		3.  Insulin injections</a:t>
            </a:r>
            <a:endParaRPr lang="en-US" sz="2000" dirty="0">
              <a:latin typeface="Times New Roman"/>
              <a:cs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3877984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089025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</a:t>
            </a:r>
            <a:r>
              <a:rPr lang="en-US" sz="2000" dirty="0" err="1" smtClean="0">
                <a:latin typeface="Times New Roman"/>
                <a:cs typeface="Times New Roman"/>
              </a:rPr>
              <a:t>c</a:t>
            </a:r>
            <a:r>
              <a:rPr lang="en-US" sz="2000" dirty="0" smtClean="0">
                <a:latin typeface="Times New Roman"/>
                <a:cs typeface="Times New Roman"/>
              </a:rPr>
              <a:t>.  Type II (non-insulin dependent)</a:t>
            </a:r>
          </a:p>
          <a:p>
            <a:pPr>
              <a:tabLst>
                <a:tab pos="1089025" algn="l"/>
                <a:tab pos="13716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1.  “Adult onset” diabetes</a:t>
            </a:r>
          </a:p>
          <a:p>
            <a:pPr>
              <a:tabLst>
                <a:tab pos="1089025" algn="l"/>
                <a:tab pos="13716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2.  Target cells fail to respond to insulin</a:t>
            </a:r>
          </a:p>
          <a:p>
            <a:pPr>
              <a:tabLst>
                <a:tab pos="1089025" algn="l"/>
                <a:tab pos="1371600" algn="l"/>
                <a:tab pos="1655763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	a.  Insulin is produced</a:t>
            </a:r>
          </a:p>
          <a:p>
            <a:pPr>
              <a:tabLst>
                <a:tab pos="1089025" algn="l"/>
                <a:tab pos="1371600" algn="l"/>
                <a:tab pos="1655763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3.  Heredity, obesity, lack of exercise</a:t>
            </a:r>
          </a:p>
          <a:p>
            <a:pPr>
              <a:tabLst>
                <a:tab pos="1089025" algn="l"/>
                <a:tab pos="1371600" algn="l"/>
                <a:tab pos="1655763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4.  Controlled </a:t>
            </a:r>
            <a:r>
              <a:rPr lang="en-US" sz="2000" dirty="0" smtClean="0">
                <a:latin typeface="Times New Roman"/>
                <a:cs typeface="Times New Roman"/>
              </a:rPr>
              <a:t>through </a:t>
            </a:r>
            <a:r>
              <a:rPr lang="en-US" sz="2000" dirty="0" smtClean="0">
                <a:latin typeface="Times New Roman"/>
                <a:cs typeface="Times New Roman"/>
              </a:rPr>
              <a:t>diet</a:t>
            </a:r>
            <a:endParaRPr lang="en-US" sz="20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>
                <a:latin typeface="Times New Roman"/>
                <a:cs typeface="Times New Roman"/>
              </a:rPr>
              <a:t>45.3</a:t>
            </a:r>
            <a:r>
              <a:rPr lang="en-US" sz="2000" u="sng" dirty="0" smtClean="0">
                <a:latin typeface="Times New Roman"/>
                <a:cs typeface="Times New Roman"/>
                <a:sym typeface="Wingdings"/>
              </a:rPr>
              <a:t> Endocrine &amp; Nervous System</a:t>
            </a:r>
          </a:p>
          <a:p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I.  Coordination in vertebrates</a:t>
            </a:r>
          </a:p>
          <a:p>
            <a:pPr>
              <a:tabLst>
                <a:tab pos="284163" algn="l"/>
              </a:tabLst>
            </a:pP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	A.  Hypothalamus </a:t>
            </a:r>
          </a:p>
          <a:p>
            <a:pPr>
              <a:tabLst>
                <a:tab pos="284163" algn="l"/>
                <a:tab pos="623888" algn="l"/>
              </a:tabLst>
            </a:pP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		1.  Endocrine gland</a:t>
            </a:r>
          </a:p>
          <a:p>
            <a:pPr>
              <a:tabLst>
                <a:tab pos="284163" algn="l"/>
                <a:tab pos="623888" algn="l"/>
              </a:tabLst>
            </a:pP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		2.  Receives nerve signals from body and brain</a:t>
            </a:r>
          </a:p>
          <a:p>
            <a:pPr>
              <a:tabLst>
                <a:tab pos="284163" algn="l"/>
                <a:tab pos="623888" algn="l"/>
                <a:tab pos="919163" algn="l"/>
              </a:tabLst>
            </a:pP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			a.  Initiates endocrine signaling</a:t>
            </a:r>
          </a:p>
          <a:p>
            <a:pPr>
              <a:tabLst>
                <a:tab pos="284163" algn="l"/>
                <a:tab pos="623888" algn="l"/>
                <a:tab pos="919163" algn="l"/>
              </a:tabLst>
            </a:pP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			</a:t>
            </a:r>
            <a:r>
              <a:rPr lang="en-US" sz="2000" dirty="0" err="1" smtClean="0">
                <a:latin typeface="Times New Roman"/>
                <a:cs typeface="Times New Roman"/>
                <a:sym typeface="Wingdings"/>
              </a:rPr>
              <a:t>b</a:t>
            </a: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.  Signaling travels to pituitary gland</a:t>
            </a:r>
            <a:endParaRPr lang="en-US" sz="2000" dirty="0">
              <a:latin typeface="Times New Roman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2246769"/>
            <a:ext cx="9144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84163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B.  Pituitary glands</a:t>
            </a:r>
          </a:p>
          <a:p>
            <a:pPr>
              <a:tabLst>
                <a:tab pos="284163" algn="l"/>
                <a:tab pos="623888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1.  Posterior pituitary gland</a:t>
            </a:r>
          </a:p>
          <a:p>
            <a:pPr defTabSz="461963">
              <a:tabLst>
                <a:tab pos="284163" algn="l"/>
                <a:tab pos="623888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	a.  Stores and secretes 2 hormones synthesized by hypothalamus</a:t>
            </a:r>
          </a:p>
          <a:p>
            <a:pPr defTabSz="461963">
              <a:tabLst>
                <a:tab pos="284163" algn="l"/>
                <a:tab pos="623888" algn="l"/>
                <a:tab pos="919163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	</a:t>
            </a:r>
            <a:r>
              <a:rPr lang="en-US" sz="2000" dirty="0" err="1" smtClean="0">
                <a:latin typeface="Times New Roman"/>
                <a:cs typeface="Times New Roman"/>
              </a:rPr>
              <a:t>b</a:t>
            </a:r>
            <a:r>
              <a:rPr lang="en-US" sz="2000" dirty="0" smtClean="0">
                <a:latin typeface="Times New Roman"/>
                <a:cs typeface="Times New Roman"/>
              </a:rPr>
              <a:t>.  </a:t>
            </a:r>
            <a:r>
              <a:rPr lang="en-US" sz="2000" dirty="0" err="1" smtClean="0">
                <a:latin typeface="Times New Roman"/>
                <a:cs typeface="Times New Roman"/>
              </a:rPr>
              <a:t>Oxytocin</a:t>
            </a:r>
            <a:endParaRPr lang="en-US" sz="2000" dirty="0" smtClean="0">
              <a:latin typeface="Times New Roman"/>
              <a:cs typeface="Times New Roman"/>
            </a:endParaRPr>
          </a:p>
          <a:p>
            <a:pPr defTabSz="461963">
              <a:tabLst>
                <a:tab pos="284163" algn="l"/>
                <a:tab pos="623888" algn="l"/>
                <a:tab pos="919163" algn="l"/>
                <a:tab pos="1201738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		1.  Mammalian milk release during nursing</a:t>
            </a:r>
          </a:p>
          <a:p>
            <a:pPr defTabSz="461963">
              <a:tabLst>
                <a:tab pos="284163" algn="l"/>
                <a:tab pos="623888" algn="l"/>
                <a:tab pos="919163" algn="l"/>
                <a:tab pos="1201738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		2.  Uterine contraction during birth</a:t>
            </a:r>
          </a:p>
          <a:p>
            <a:pPr defTabSz="461963">
              <a:tabLst>
                <a:tab pos="284163" algn="l"/>
                <a:tab pos="623888" algn="l"/>
                <a:tab pos="919163" algn="l"/>
                <a:tab pos="1201738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		3.  Positive feedback</a:t>
            </a:r>
          </a:p>
          <a:p>
            <a:pPr defTabSz="461963">
              <a:tabLst>
                <a:tab pos="284163" algn="l"/>
                <a:tab pos="623888" algn="l"/>
                <a:tab pos="919163" algn="l"/>
                <a:tab pos="1201738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	</a:t>
            </a:r>
            <a:r>
              <a:rPr lang="en-US" sz="2000" dirty="0" err="1" smtClean="0">
                <a:latin typeface="Times New Roman"/>
                <a:cs typeface="Times New Roman"/>
              </a:rPr>
              <a:t>c</a:t>
            </a:r>
            <a:r>
              <a:rPr lang="en-US" sz="2000" dirty="0" smtClean="0">
                <a:latin typeface="Times New Roman"/>
                <a:cs typeface="Times New Roman"/>
              </a:rPr>
              <a:t>.  </a:t>
            </a:r>
            <a:r>
              <a:rPr lang="en-US" sz="2000" dirty="0" err="1" smtClean="0">
                <a:latin typeface="Times New Roman"/>
                <a:cs typeface="Times New Roman"/>
              </a:rPr>
              <a:t>Antidiuretic</a:t>
            </a:r>
            <a:r>
              <a:rPr lang="en-US" sz="2000" dirty="0" smtClean="0">
                <a:latin typeface="Times New Roman"/>
                <a:cs typeface="Times New Roman"/>
              </a:rPr>
              <a:t> hormone (ADA)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4801314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23888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2.  Anterior pituitary gland</a:t>
            </a:r>
          </a:p>
          <a:p>
            <a:pPr>
              <a:tabLst>
                <a:tab pos="623888" algn="l"/>
                <a:tab pos="919163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a.  Synthesizes and secretes a variety of hormones (Table 45.1)</a:t>
            </a:r>
          </a:p>
          <a:p>
            <a:pPr>
              <a:tabLst>
                <a:tab pos="623888" algn="l"/>
                <a:tab pos="919163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</a:t>
            </a:r>
            <a:r>
              <a:rPr lang="en-US" sz="2000" dirty="0" err="1" smtClean="0">
                <a:latin typeface="Times New Roman"/>
                <a:cs typeface="Times New Roman"/>
              </a:rPr>
              <a:t>b</a:t>
            </a:r>
            <a:r>
              <a:rPr lang="en-US" sz="2000" dirty="0" smtClean="0">
                <a:latin typeface="Times New Roman"/>
                <a:cs typeface="Times New Roman"/>
              </a:rPr>
              <a:t>.  Controlled by the hypothalamus</a:t>
            </a:r>
          </a:p>
          <a:p>
            <a:pPr>
              <a:tabLst>
                <a:tab pos="623888" algn="l"/>
                <a:tab pos="919163" algn="l"/>
                <a:tab pos="1201738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	1.  Releasing or inhibiting hormone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>
                <a:latin typeface="Times New Roman"/>
                <a:cs typeface="Times New Roman"/>
              </a:rPr>
              <a:t>45.4</a:t>
            </a:r>
            <a:r>
              <a:rPr lang="en-US" sz="2000" u="sng" dirty="0" smtClean="0">
                <a:latin typeface="Times New Roman"/>
                <a:cs typeface="Times New Roman"/>
                <a:sym typeface="Wingdings"/>
              </a:rPr>
              <a:t>  Endocrine Glands &amp; their Hormones</a:t>
            </a:r>
          </a:p>
          <a:p>
            <a:r>
              <a:rPr lang="en-US" sz="2000" dirty="0" smtClean="0">
                <a:latin typeface="Times New Roman"/>
                <a:cs typeface="Times New Roman"/>
              </a:rPr>
              <a:t>I.  Thyroid Hormone</a:t>
            </a:r>
          </a:p>
          <a:p>
            <a:pPr>
              <a:tabLst>
                <a:tab pos="284163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A.  Regulated by Thyroid Stimulating Hormone (TSH)</a:t>
            </a:r>
          </a:p>
          <a:p>
            <a:pPr>
              <a:tabLst>
                <a:tab pos="284163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B.  Controls a variety of metabolic processes</a:t>
            </a:r>
          </a:p>
          <a:p>
            <a:pPr>
              <a:tabLst>
                <a:tab pos="284163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C.  Iodine a major component to thyroid hormones</a:t>
            </a:r>
          </a:p>
          <a:p>
            <a:pPr>
              <a:tabLst>
                <a:tab pos="284163" algn="l"/>
                <a:tab pos="623888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1.  Deficiencies can result in a variety of metabolic disorders</a:t>
            </a:r>
          </a:p>
          <a:p>
            <a:pPr>
              <a:tabLst>
                <a:tab pos="284163" algn="l"/>
                <a:tab pos="623888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2.  Dietary iodine crucial for proper thyroid function</a:t>
            </a:r>
          </a:p>
          <a:p>
            <a:pPr>
              <a:tabLst>
                <a:tab pos="284163" algn="l"/>
                <a:tab pos="623888" algn="l"/>
                <a:tab pos="919163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	a.  Seafood &amp; iodized salt </a:t>
            </a:r>
            <a:endParaRPr lang="en-US" sz="2000" dirty="0">
              <a:latin typeface="Times New Roman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2554545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/>
                <a:cs typeface="Times New Roman"/>
              </a:rPr>
              <a:t>II.  Parathyroid hormone</a:t>
            </a:r>
          </a:p>
          <a:p>
            <a:pPr>
              <a:tabLst>
                <a:tab pos="284163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A.  Controls blood Ca</a:t>
            </a:r>
            <a:r>
              <a:rPr lang="en-US" sz="2000" baseline="30000" dirty="0" smtClean="0">
                <a:latin typeface="Times New Roman"/>
                <a:cs typeface="Times New Roman"/>
              </a:rPr>
              <a:t>2+</a:t>
            </a:r>
            <a:endParaRPr lang="en-US" sz="2000" dirty="0">
              <a:latin typeface="Times New Roman"/>
              <a:cs typeface="Times New Roman"/>
            </a:endParaRPr>
          </a:p>
        </p:txBody>
      </p:sp>
      <p:pic>
        <p:nvPicPr>
          <p:cNvPr id="4" name="Picture 3" descr="45_20PTHRegulationCa_2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474" y="3334362"/>
            <a:ext cx="4388440" cy="3185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/>
                <a:cs typeface="Times New Roman"/>
              </a:rPr>
              <a:t>III.  Adrenal Hormones:  Response to stress</a:t>
            </a:r>
          </a:p>
          <a:p>
            <a:pPr>
              <a:tabLst>
                <a:tab pos="454025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A.  Epinephrine (</a:t>
            </a:r>
            <a:r>
              <a:rPr lang="en-US" sz="2000" dirty="0">
                <a:latin typeface="Times New Roman"/>
                <a:cs typeface="Times New Roman"/>
              </a:rPr>
              <a:t>a</a:t>
            </a:r>
            <a:r>
              <a:rPr lang="en-US" sz="2000" dirty="0" smtClean="0">
                <a:latin typeface="Times New Roman"/>
                <a:cs typeface="Times New Roman"/>
              </a:rPr>
              <a:t>drenalin) and </a:t>
            </a:r>
            <a:r>
              <a:rPr lang="en-US" sz="2000" dirty="0" err="1" smtClean="0">
                <a:latin typeface="Times New Roman"/>
                <a:cs typeface="Times New Roman"/>
              </a:rPr>
              <a:t>Norepinephrine</a:t>
            </a:r>
            <a:endParaRPr lang="en-US" sz="2000" dirty="0" smtClean="0">
              <a:latin typeface="Times New Roman"/>
              <a:cs typeface="Times New Roman"/>
            </a:endParaRPr>
          </a:p>
          <a:p>
            <a:pPr>
              <a:tabLst>
                <a:tab pos="454025" algn="l"/>
                <a:tab pos="804863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1.  the “fight or flight” response</a:t>
            </a:r>
          </a:p>
          <a:p>
            <a:pPr>
              <a:tabLst>
                <a:tab pos="454025" algn="l"/>
                <a:tab pos="804863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2.  Affects</a:t>
            </a:r>
          </a:p>
          <a:p>
            <a:pPr>
              <a:tabLst>
                <a:tab pos="454025" algn="l"/>
                <a:tab pos="804863" algn="l"/>
                <a:tab pos="1089025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	a.  Increase available energy</a:t>
            </a:r>
          </a:p>
          <a:p>
            <a:pPr>
              <a:tabLst>
                <a:tab pos="454025" algn="l"/>
                <a:tab pos="804863" algn="l"/>
                <a:tab pos="1089025" algn="l"/>
                <a:tab pos="13716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		1.  Increase glycogen breakdown in liver and skeletal muscle</a:t>
            </a:r>
          </a:p>
          <a:p>
            <a:pPr>
              <a:tabLst>
                <a:tab pos="454025" algn="l"/>
                <a:tab pos="804863" algn="l"/>
                <a:tab pos="1089025" algn="l"/>
                <a:tab pos="13716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		2.  Increase glucose release by liver</a:t>
            </a:r>
          </a:p>
          <a:p>
            <a:pPr>
              <a:tabLst>
                <a:tab pos="454025" algn="l"/>
                <a:tab pos="804863" algn="l"/>
                <a:tab pos="1089025" algn="l"/>
                <a:tab pos="13716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		3.  Release of FA from fat cells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2554545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089025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</a:t>
            </a:r>
            <a:r>
              <a:rPr lang="en-US" sz="2000" dirty="0" err="1" smtClean="0">
                <a:latin typeface="Times New Roman"/>
                <a:cs typeface="Times New Roman"/>
              </a:rPr>
              <a:t>b</a:t>
            </a:r>
            <a:r>
              <a:rPr lang="en-US" sz="2000" dirty="0" smtClean="0">
                <a:latin typeface="Times New Roman"/>
                <a:cs typeface="Times New Roman"/>
              </a:rPr>
              <a:t>.  Increase both HR and stroke volume</a:t>
            </a:r>
            <a:endParaRPr lang="en-US" sz="2000" dirty="0">
              <a:latin typeface="Times New Roman"/>
              <a:cs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954655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089025" algn="l"/>
              </a:tabLst>
            </a:pPr>
            <a:r>
              <a:rPr lang="en-US" dirty="0" smtClean="0"/>
              <a:t>	</a:t>
            </a:r>
            <a:r>
              <a:rPr lang="en-US" sz="2000" dirty="0" err="1" smtClean="0">
                <a:latin typeface="Times New Roman"/>
                <a:cs typeface="Times New Roman"/>
              </a:rPr>
              <a:t>c</a:t>
            </a:r>
            <a:r>
              <a:rPr lang="en-US" sz="2000" dirty="0" smtClean="0">
                <a:latin typeface="Times New Roman"/>
                <a:cs typeface="Times New Roman"/>
              </a:rPr>
              <a:t>.  Dilate bronchioles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3354765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089025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</a:t>
            </a:r>
            <a:r>
              <a:rPr lang="en-US" sz="2000" dirty="0" err="1" smtClean="0">
                <a:latin typeface="Times New Roman"/>
                <a:cs typeface="Times New Roman"/>
              </a:rPr>
              <a:t>d</a:t>
            </a:r>
            <a:r>
              <a:rPr lang="en-US" sz="2000" dirty="0" smtClean="0">
                <a:latin typeface="Times New Roman"/>
                <a:cs typeface="Times New Roman"/>
              </a:rPr>
              <a:t>.  Alter blood flow</a:t>
            </a:r>
          </a:p>
          <a:p>
            <a:pPr>
              <a:tabLst>
                <a:tab pos="1089025" algn="l"/>
                <a:tab pos="13716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1.  decrease to skin, digestive organs, and kidneys</a:t>
            </a:r>
          </a:p>
          <a:p>
            <a:pPr>
              <a:tabLst>
                <a:tab pos="1089025" algn="l"/>
                <a:tab pos="1371600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	2.  increase to heart, brain, skeletal muscles</a:t>
            </a:r>
            <a:endParaRPr lang="en-US" sz="20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477</TotalTime>
  <Words>84</Words>
  <Application>Microsoft Macintosh PowerPoint</Application>
  <PresentationFormat>On-screen Show (4:3)</PresentationFormat>
  <Paragraphs>106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Scott Thomas</dc:creator>
  <cp:lastModifiedBy>Scott Thomas</cp:lastModifiedBy>
  <cp:revision>6</cp:revision>
  <dcterms:created xsi:type="dcterms:W3CDTF">2010-04-06T02:18:56Z</dcterms:created>
  <dcterms:modified xsi:type="dcterms:W3CDTF">2012-04-13T14:13:11Z</dcterms:modified>
</cp:coreProperties>
</file>